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65" r:id="rId11"/>
    <p:sldId id="266" r:id="rId12"/>
    <p:sldId id="270" r:id="rId13"/>
    <p:sldId id="272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4DD0-F389-4557-B34B-A7C329910F6E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CB2D-C9DB-4250-BECC-2B7A485E61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261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F435-B16A-49B3-8503-41D83A9ECAD2}" type="datetime1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428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87B-35B7-4591-8C0F-BBD5D9B432AE}" type="datetime1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51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FB30-F1BE-4E6B-A5BF-C1700A47EEB8}" type="datetime1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402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0FC2-10A7-4134-BF4E-477FB2EF17B2}" type="datetime1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421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14A5-E921-4A39-B918-8AD0A29B4981}" type="datetime1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32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F82-1829-494F-8037-4CFDEA4343C7}" type="datetime1">
              <a:rPr lang="en-NZ" smtClean="0"/>
              <a:t>26/04/2024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881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7A9-7E0F-48DD-9B2C-92991F75198A}" type="datetime1">
              <a:rPr lang="en-NZ" smtClean="0"/>
              <a:t>26/04/2024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56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D96F-F664-4775-80BC-355B6B8EBADA}" type="datetime1">
              <a:rPr lang="en-NZ" smtClean="0"/>
              <a:t>26/04/2024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60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B6AA-3D84-4B16-8A26-28C283D03A1E}" type="datetime1">
              <a:rPr lang="en-NZ" smtClean="0"/>
              <a:t>26/04/2024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44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BE74-9DF0-4D76-B5FF-2F1DE510244F}" type="datetime1">
              <a:rPr lang="en-NZ" smtClean="0"/>
              <a:t>26/04/2024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4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1C5F-A7CF-486C-A9A6-38B05A37D490}" type="datetime1">
              <a:rPr lang="en-NZ" smtClean="0"/>
              <a:t>26/04/2024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68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D3028-6862-48C2-A18E-6C396E708D18}" type="datetime1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7FF84-67A7-40D1-BCCE-047AB1D948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316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PnmftCif3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5C109824-9BA0-42B4-8017-160B6ABF7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6" y="233916"/>
            <a:ext cx="11595721" cy="652839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en-NZ" sz="6600" b="1" dirty="0" smtClean="0"/>
              <a:t>Welcome to the Wellington Region</a:t>
            </a:r>
            <a:r>
              <a:rPr lang="en-NZ" b="1" dirty="0"/>
              <a:t/>
            </a:r>
            <a:br>
              <a:rPr lang="en-NZ" b="1" dirty="0"/>
            </a:br>
            <a:endParaRPr lang="en-NZ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022378" cy="1655762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			</a:t>
            </a:r>
            <a:r>
              <a:rPr lang="en-NZ" dirty="0"/>
              <a:t> </a:t>
            </a:r>
            <a:r>
              <a:rPr lang="en-NZ" dirty="0" smtClean="0"/>
              <a:t>    </a:t>
            </a:r>
          </a:p>
          <a:p>
            <a:r>
              <a:rPr lang="en-NZ" dirty="0"/>
              <a:t>	</a:t>
            </a:r>
            <a:r>
              <a:rPr lang="en-NZ" dirty="0" smtClean="0"/>
              <a:t>			       Wellington </a:t>
            </a:r>
            <a:r>
              <a:rPr lang="en-NZ" dirty="0"/>
              <a:t>Hospital</a:t>
            </a:r>
            <a:br>
              <a:rPr lang="en-NZ" dirty="0"/>
            </a:br>
            <a:r>
              <a:rPr lang="en-NZ" dirty="0" smtClean="0"/>
              <a:t>					             </a:t>
            </a:r>
            <a:r>
              <a:rPr lang="en-NZ" dirty="0" err="1" smtClean="0"/>
              <a:t>Kenepuru</a:t>
            </a:r>
            <a:r>
              <a:rPr lang="en-NZ" dirty="0" smtClean="0"/>
              <a:t> </a:t>
            </a:r>
            <a:r>
              <a:rPr lang="en-NZ" dirty="0"/>
              <a:t>Community Hospital</a:t>
            </a:r>
            <a:br>
              <a:rPr lang="en-NZ" dirty="0"/>
            </a:br>
            <a:r>
              <a:rPr lang="en-NZ" dirty="0" smtClean="0"/>
              <a:t>			                      Hutt </a:t>
            </a:r>
            <a:r>
              <a:rPr lang="en-NZ" dirty="0"/>
              <a:t>Valley Hospital </a:t>
            </a:r>
            <a:br>
              <a:rPr lang="en-NZ" dirty="0"/>
            </a:br>
            <a:r>
              <a:rPr lang="en-NZ" dirty="0" smtClean="0"/>
              <a:t>                                                                </a:t>
            </a:r>
            <a:r>
              <a:rPr lang="en-NZ" dirty="0" err="1" smtClean="0"/>
              <a:t>Wairarapa</a:t>
            </a:r>
            <a:r>
              <a:rPr lang="en-NZ" dirty="0" smtClean="0"/>
              <a:t> </a:t>
            </a:r>
            <a:r>
              <a:rPr lang="en-NZ" dirty="0"/>
              <a:t>Hospital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9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Application Process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Complete online expression of interest for a telephone interview</a:t>
            </a:r>
          </a:p>
          <a:p>
            <a:pPr marL="0" indent="0">
              <a:buNone/>
            </a:pPr>
            <a:r>
              <a:rPr lang="en-NZ" u="sng">
                <a:hlinkClick r:id="rId2"/>
              </a:rPr>
              <a:t>https</a:t>
            </a:r>
            <a:r>
              <a:rPr lang="en-NZ" u="sng">
                <a:hlinkClick r:id="rId2"/>
              </a:rPr>
              <a:t>://</a:t>
            </a:r>
            <a:r>
              <a:rPr lang="en-NZ" u="sng" smtClean="0">
                <a:hlinkClick r:id="rId2"/>
              </a:rPr>
              <a:t>forms.office.com/r/PnmftCif37</a:t>
            </a:r>
            <a:r>
              <a:rPr lang="en-NZ" u="sng" smtClean="0"/>
              <a:t> 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Cover letter to include</a:t>
            </a:r>
          </a:p>
          <a:p>
            <a:pPr lvl="1"/>
            <a:r>
              <a:rPr lang="en-NZ" sz="1800" dirty="0" smtClean="0"/>
              <a:t>Reasons why you want to come to the region</a:t>
            </a:r>
          </a:p>
          <a:p>
            <a:pPr lvl="1"/>
            <a:r>
              <a:rPr lang="en-NZ" sz="1800" dirty="0" smtClean="0"/>
              <a:t>Family and friends in the region</a:t>
            </a:r>
          </a:p>
          <a:p>
            <a:pPr lvl="1"/>
            <a:r>
              <a:rPr lang="en-NZ" sz="1800" dirty="0" smtClean="0"/>
              <a:t>Sporting, community or cultural involvements</a:t>
            </a:r>
          </a:p>
          <a:p>
            <a:pPr lvl="1"/>
            <a:r>
              <a:rPr lang="en-NZ" sz="1800" dirty="0" smtClean="0"/>
              <a:t>Training opportunities</a:t>
            </a:r>
          </a:p>
          <a:p>
            <a:pPr lvl="1"/>
            <a:r>
              <a:rPr lang="en-NZ" sz="1800" dirty="0" smtClean="0"/>
              <a:t>Willingness to work in all 3 regional hospitals – Wellington, Hutt Valley and </a:t>
            </a:r>
            <a:r>
              <a:rPr lang="en-NZ" sz="1800" dirty="0" err="1" smtClean="0"/>
              <a:t>Wairarapa</a:t>
            </a:r>
            <a:endParaRPr lang="en-NZ" sz="1800" dirty="0" smtClean="0"/>
          </a:p>
          <a:p>
            <a:r>
              <a:rPr lang="en-NZ" dirty="0" smtClean="0"/>
              <a:t>Full CV or resume to include</a:t>
            </a:r>
          </a:p>
          <a:p>
            <a:pPr lvl="1"/>
            <a:r>
              <a:rPr lang="en-NZ" sz="1800" dirty="0" smtClean="0"/>
              <a:t>Personal statement</a:t>
            </a:r>
          </a:p>
          <a:p>
            <a:pPr lvl="1"/>
            <a:r>
              <a:rPr lang="en-NZ" sz="1800" dirty="0" smtClean="0"/>
              <a:t>Scholarships</a:t>
            </a:r>
          </a:p>
          <a:p>
            <a:pPr lvl="1"/>
            <a:r>
              <a:rPr lang="en-NZ" sz="1800" dirty="0" smtClean="0"/>
              <a:t>Leadership positions</a:t>
            </a:r>
          </a:p>
          <a:p>
            <a:pPr lvl="1"/>
            <a:r>
              <a:rPr lang="en-NZ" sz="1800" dirty="0" smtClean="0"/>
              <a:t>Academic achievements; prizes; awards, academic transcript</a:t>
            </a:r>
          </a:p>
          <a:p>
            <a:pPr lvl="1"/>
            <a:r>
              <a:rPr lang="en-NZ" sz="1800" dirty="0" smtClean="0"/>
              <a:t>3 References – very important to us, must be current, don’t leave them to the last minute. Talk with your referees early.</a:t>
            </a:r>
          </a:p>
          <a:p>
            <a:pPr lvl="1"/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45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Selection Criteria</a:t>
            </a:r>
            <a:endParaRPr lang="en-NZ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825625"/>
            <a:ext cx="3025833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6240" y="1504604"/>
            <a:ext cx="7147560" cy="4672359"/>
          </a:xfrm>
        </p:spPr>
        <p:txBody>
          <a:bodyPr>
            <a:normAutofit/>
          </a:bodyPr>
          <a:lstStyle/>
          <a:p>
            <a:r>
              <a:rPr lang="en-NZ" dirty="0" smtClean="0"/>
              <a:t>Telephone interview</a:t>
            </a:r>
          </a:p>
          <a:p>
            <a:r>
              <a:rPr lang="en-NZ" dirty="0" smtClean="0"/>
              <a:t>ACE score</a:t>
            </a:r>
          </a:p>
          <a:p>
            <a:r>
              <a:rPr lang="en-NZ" dirty="0" smtClean="0"/>
              <a:t>Cover letter</a:t>
            </a:r>
          </a:p>
          <a:p>
            <a:r>
              <a:rPr lang="en-NZ" dirty="0" smtClean="0"/>
              <a:t>Personal statement</a:t>
            </a:r>
          </a:p>
          <a:p>
            <a:r>
              <a:rPr lang="en-NZ" dirty="0" smtClean="0"/>
              <a:t>CV</a:t>
            </a:r>
          </a:p>
          <a:p>
            <a:r>
              <a:rPr lang="en-NZ" dirty="0" smtClean="0"/>
              <a:t>References</a:t>
            </a:r>
          </a:p>
          <a:p>
            <a:r>
              <a:rPr lang="en-NZ" dirty="0" smtClean="0"/>
              <a:t>Commitments in the Wellington region</a:t>
            </a:r>
          </a:p>
          <a:p>
            <a:r>
              <a:rPr lang="en-NZ" dirty="0" smtClean="0"/>
              <a:t>Family / friends or support in the region</a:t>
            </a:r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54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Recruitment Process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RMO unit receives</a:t>
            </a:r>
          </a:p>
          <a:p>
            <a:r>
              <a:rPr lang="en-NZ" dirty="0" smtClean="0"/>
              <a:t>ACE scores</a:t>
            </a:r>
          </a:p>
          <a:p>
            <a:r>
              <a:rPr lang="en-NZ" dirty="0" smtClean="0"/>
              <a:t>Your application including CV, Cover letter and References</a:t>
            </a:r>
          </a:p>
          <a:p>
            <a:r>
              <a:rPr lang="en-NZ" dirty="0" smtClean="0"/>
              <a:t>Ranking of candidates completed and choices made</a:t>
            </a:r>
          </a:p>
          <a:p>
            <a:r>
              <a:rPr lang="en-NZ" dirty="0" smtClean="0"/>
              <a:t>If matched to the Wellington region you will be contacted by the RMO unit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All offers are made at the same time nationally  - Monday 5 September 2022</a:t>
            </a:r>
          </a:p>
          <a:p>
            <a:r>
              <a:rPr lang="en-NZ" dirty="0" smtClean="0"/>
              <a:t>Please accept your offer as soon as possible.</a:t>
            </a:r>
          </a:p>
          <a:p>
            <a:r>
              <a:rPr lang="en-NZ" dirty="0" smtClean="0"/>
              <a:t>Last day to accept is Monday 12 September</a:t>
            </a:r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31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Summary</a:t>
            </a:r>
            <a:endParaRPr lang="en-NZ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What we take into consideration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NZ" sz="1400" dirty="0" smtClean="0"/>
              <a:t>Telephone interview</a:t>
            </a:r>
          </a:p>
          <a:p>
            <a:r>
              <a:rPr lang="en-NZ" sz="1400" dirty="0" smtClean="0"/>
              <a:t>Cover letter</a:t>
            </a:r>
          </a:p>
          <a:p>
            <a:r>
              <a:rPr lang="en-NZ" sz="1400" dirty="0" smtClean="0"/>
              <a:t>CV or Resume</a:t>
            </a:r>
          </a:p>
          <a:p>
            <a:r>
              <a:rPr lang="en-NZ" sz="1400" dirty="0" smtClean="0"/>
              <a:t>Personal statement</a:t>
            </a:r>
          </a:p>
          <a:p>
            <a:r>
              <a:rPr lang="en-NZ" sz="1400" dirty="0" smtClean="0"/>
              <a:t>Non academic achievements</a:t>
            </a:r>
          </a:p>
          <a:p>
            <a:r>
              <a:rPr lang="en-NZ" sz="1400" dirty="0" smtClean="0"/>
              <a:t>ACE scores</a:t>
            </a:r>
          </a:p>
          <a:p>
            <a:r>
              <a:rPr lang="en-NZ" sz="1400" dirty="0" smtClean="0"/>
              <a:t>References</a:t>
            </a:r>
          </a:p>
          <a:p>
            <a:r>
              <a:rPr lang="en-NZ" sz="1400" dirty="0" smtClean="0"/>
              <a:t>Academic transcripts</a:t>
            </a:r>
          </a:p>
          <a:p>
            <a:r>
              <a:rPr lang="en-NZ" sz="1400" dirty="0" smtClean="0"/>
              <a:t>Interests, community involvements</a:t>
            </a:r>
          </a:p>
          <a:p>
            <a:r>
              <a:rPr lang="en-NZ" sz="1400" dirty="0" smtClean="0"/>
              <a:t>Ties to the region</a:t>
            </a:r>
          </a:p>
          <a:p>
            <a:r>
              <a:rPr lang="en-NZ" sz="1400" dirty="0" smtClean="0"/>
              <a:t>Ethnicity</a:t>
            </a:r>
          </a:p>
          <a:p>
            <a:r>
              <a:rPr lang="en-NZ" sz="1400" dirty="0" smtClean="0"/>
              <a:t>Rank Wellington first if you want to come to us</a:t>
            </a:r>
          </a:p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 smtClean="0"/>
              <a:t>This could be you next year</a:t>
            </a:r>
            <a:endParaRPr lang="en-NZ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5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8" y="297656"/>
            <a:ext cx="10515600" cy="1325563"/>
          </a:xfrm>
        </p:spPr>
        <p:txBody>
          <a:bodyPr/>
          <a:lstStyle/>
          <a:p>
            <a:r>
              <a:rPr lang="en-NZ" b="1" dirty="0" smtClean="0"/>
              <a:t>Contents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Introduction to the Panel</a:t>
            </a:r>
          </a:p>
          <a:p>
            <a:r>
              <a:rPr lang="en-NZ" dirty="0" smtClean="0"/>
              <a:t>Wellington region fast facts</a:t>
            </a:r>
          </a:p>
          <a:p>
            <a:r>
              <a:rPr lang="en-NZ" dirty="0" smtClean="0"/>
              <a:t>Why work in Wellington region</a:t>
            </a:r>
          </a:p>
          <a:p>
            <a:r>
              <a:rPr lang="en-NZ" dirty="0" smtClean="0"/>
              <a:t>RMO unit – what we offer</a:t>
            </a:r>
          </a:p>
          <a:p>
            <a:r>
              <a:rPr lang="en-NZ" dirty="0" smtClean="0"/>
              <a:t>Day in the life of a PGY1</a:t>
            </a:r>
          </a:p>
          <a:p>
            <a:r>
              <a:rPr lang="en-NZ" dirty="0" smtClean="0"/>
              <a:t>Run options</a:t>
            </a:r>
          </a:p>
          <a:p>
            <a:r>
              <a:rPr lang="en-NZ" dirty="0" smtClean="0"/>
              <a:t>Application process</a:t>
            </a:r>
          </a:p>
          <a:p>
            <a:r>
              <a:rPr lang="en-NZ" dirty="0" smtClean="0"/>
              <a:t>Selection criteria</a:t>
            </a:r>
          </a:p>
          <a:p>
            <a:r>
              <a:rPr lang="en-NZ" dirty="0" smtClean="0"/>
              <a:t>Summary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83" y="1690688"/>
            <a:ext cx="6184669" cy="42529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3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</p:spPr>
        <p:txBody>
          <a:bodyPr>
            <a:normAutofit/>
          </a:bodyPr>
          <a:lstStyle/>
          <a:p>
            <a:r>
              <a:rPr lang="en-NZ" sz="4400" b="1" dirty="0" smtClean="0"/>
              <a:t>Introduction to the Panel</a:t>
            </a:r>
            <a:endParaRPr lang="en-NZ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 smtClean="0"/>
              <a:t>RMO Unit Manager </a:t>
            </a:r>
          </a:p>
          <a:p>
            <a:pPr lvl="1"/>
            <a:r>
              <a:rPr lang="en-NZ" sz="2000" dirty="0" smtClean="0"/>
              <a:t>Susan Andrews</a:t>
            </a:r>
          </a:p>
          <a:p>
            <a:r>
              <a:rPr lang="en-NZ" sz="2400" dirty="0" smtClean="0"/>
              <a:t>Recruitment Advisers</a:t>
            </a:r>
          </a:p>
          <a:p>
            <a:pPr lvl="1"/>
            <a:r>
              <a:rPr lang="en-NZ" sz="2000" dirty="0" smtClean="0"/>
              <a:t>Bernadine McGruddy</a:t>
            </a:r>
          </a:p>
          <a:p>
            <a:pPr lvl="1"/>
            <a:r>
              <a:rPr lang="en-NZ" sz="2000" dirty="0" smtClean="0"/>
              <a:t>Piyasa Konar</a:t>
            </a:r>
            <a:endParaRPr lang="en-NZ" sz="2400" dirty="0" smtClean="0"/>
          </a:p>
          <a:p>
            <a:r>
              <a:rPr lang="en-NZ" sz="2400" dirty="0" smtClean="0"/>
              <a:t>Current PGY 2</a:t>
            </a:r>
          </a:p>
          <a:p>
            <a:pPr lvl="1"/>
            <a:r>
              <a:rPr lang="en-NZ" sz="2000" dirty="0" smtClean="0"/>
              <a:t>Miriam Wilson</a:t>
            </a:r>
          </a:p>
          <a:p>
            <a:r>
              <a:rPr lang="en-NZ" sz="2400" dirty="0" smtClean="0"/>
              <a:t>Prevocational Education Supervisor</a:t>
            </a:r>
          </a:p>
          <a:p>
            <a:pPr lvl="1"/>
            <a:r>
              <a:rPr lang="en-NZ" sz="2000" dirty="0" smtClean="0"/>
              <a:t>Alice Stringer</a:t>
            </a:r>
          </a:p>
          <a:p>
            <a:r>
              <a:rPr lang="en-NZ" sz="2400" dirty="0" smtClean="0"/>
              <a:t>RMO Unit Clinical Adviser</a:t>
            </a:r>
          </a:p>
          <a:p>
            <a:pPr lvl="1"/>
            <a:r>
              <a:rPr lang="en-NZ" sz="2000" dirty="0" smtClean="0"/>
              <a:t>Dr Christine Mouat </a:t>
            </a:r>
          </a:p>
          <a:p>
            <a:pPr marL="457200" lvl="1" indent="0">
              <a:buNone/>
            </a:pPr>
            <a:endParaRPr lang="en-NZ" sz="2000" dirty="0"/>
          </a:p>
          <a:p>
            <a:pPr marL="457200" lvl="1" indent="0">
              <a:buNone/>
            </a:pPr>
            <a:endParaRPr lang="en-NZ" sz="2000" dirty="0"/>
          </a:p>
          <a:p>
            <a:pPr marL="457200" lvl="1" indent="0">
              <a:buNone/>
            </a:pPr>
            <a:endParaRPr lang="en-NZ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00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652"/>
          </a:xfrm>
        </p:spPr>
        <p:txBody>
          <a:bodyPr/>
          <a:lstStyle/>
          <a:p>
            <a:r>
              <a:rPr lang="en-NZ" b="1" dirty="0" smtClean="0"/>
              <a:t>Wellington region – fast facts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2778"/>
            <a:ext cx="5181600" cy="3809797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Wellington</a:t>
            </a:r>
          </a:p>
          <a:p>
            <a:pPr lvl="1"/>
            <a:r>
              <a:rPr lang="en-NZ" sz="1800" dirty="0" smtClean="0"/>
              <a:t>Multiple cafes and restaurants</a:t>
            </a:r>
          </a:p>
          <a:p>
            <a:pPr lvl="1"/>
            <a:r>
              <a:rPr lang="en-NZ" sz="1800" dirty="0" smtClean="0"/>
              <a:t>More coffee shops per capita than New York</a:t>
            </a:r>
          </a:p>
          <a:p>
            <a:pPr lvl="1"/>
            <a:r>
              <a:rPr lang="en-NZ" sz="1800" dirty="0" smtClean="0"/>
              <a:t>Excellent surfing</a:t>
            </a:r>
          </a:p>
          <a:p>
            <a:pPr lvl="1"/>
            <a:r>
              <a:rPr lang="en-NZ" sz="1800" dirty="0" smtClean="0"/>
              <a:t>Walking trails close to the city</a:t>
            </a:r>
          </a:p>
          <a:p>
            <a:pPr lvl="2"/>
            <a:r>
              <a:rPr lang="en-NZ" sz="1800" dirty="0" smtClean="0"/>
              <a:t>Zealandia</a:t>
            </a:r>
          </a:p>
          <a:p>
            <a:pPr lvl="1"/>
            <a:r>
              <a:rPr lang="en-NZ" sz="1800" dirty="0" smtClean="0"/>
              <a:t>Art and culture </a:t>
            </a:r>
            <a:r>
              <a:rPr lang="en-NZ" sz="1800" dirty="0" err="1" smtClean="0"/>
              <a:t>meca</a:t>
            </a:r>
            <a:endParaRPr lang="en-NZ" sz="1800" dirty="0" smtClean="0"/>
          </a:p>
          <a:p>
            <a:pPr lvl="2"/>
            <a:r>
              <a:rPr lang="en-NZ" sz="1800" dirty="0" smtClean="0"/>
              <a:t>WOW</a:t>
            </a:r>
          </a:p>
          <a:p>
            <a:pPr lvl="2"/>
            <a:r>
              <a:rPr lang="en-NZ" sz="1800" dirty="0" smtClean="0"/>
              <a:t>NZSO home</a:t>
            </a:r>
          </a:p>
          <a:p>
            <a:pPr lvl="2"/>
            <a:r>
              <a:rPr lang="en-NZ" sz="1800" dirty="0" smtClean="0"/>
              <a:t>Live theatre / comedy</a:t>
            </a:r>
          </a:p>
          <a:p>
            <a:pPr lvl="2"/>
            <a:r>
              <a:rPr lang="en-NZ" sz="1800" dirty="0" err="1" smtClean="0"/>
              <a:t>Te</a:t>
            </a:r>
            <a:r>
              <a:rPr lang="en-NZ" sz="1800" dirty="0" smtClean="0"/>
              <a:t> Papa museum</a:t>
            </a:r>
          </a:p>
          <a:p>
            <a:pPr lvl="2"/>
            <a:r>
              <a:rPr lang="en-NZ" sz="1800" dirty="0" err="1" smtClean="0"/>
              <a:t>Weta</a:t>
            </a:r>
            <a:r>
              <a:rPr lang="en-NZ" sz="1800" dirty="0" smtClean="0"/>
              <a:t> workshop</a:t>
            </a:r>
          </a:p>
          <a:p>
            <a:pPr marL="914400" lvl="2" indent="0">
              <a:buNone/>
            </a:pPr>
            <a:endParaRPr lang="en-NZ" dirty="0" smtClean="0"/>
          </a:p>
          <a:p>
            <a:pPr lvl="2"/>
            <a:endParaRPr lang="en-NZ" dirty="0" smtClean="0"/>
          </a:p>
          <a:p>
            <a:pPr lvl="5"/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3535"/>
            <a:ext cx="5181600" cy="4322618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Hutt Valley</a:t>
            </a:r>
          </a:p>
          <a:p>
            <a:pPr lvl="1"/>
            <a:r>
              <a:rPr lang="en-NZ" sz="1800" dirty="0" err="1" smtClean="0"/>
              <a:t>Petone</a:t>
            </a:r>
            <a:r>
              <a:rPr lang="en-NZ" sz="1800" dirty="0" smtClean="0"/>
              <a:t> – restaurant heart of the valley</a:t>
            </a:r>
          </a:p>
          <a:p>
            <a:pPr lvl="1"/>
            <a:r>
              <a:rPr lang="en-NZ" sz="1800" dirty="0" smtClean="0"/>
              <a:t>Beaches, seaside communities</a:t>
            </a:r>
          </a:p>
          <a:p>
            <a:pPr lvl="1"/>
            <a:r>
              <a:rPr lang="en-NZ" sz="1800" dirty="0" smtClean="0"/>
              <a:t>Art museums, live theatre</a:t>
            </a:r>
          </a:p>
          <a:p>
            <a:pPr lvl="1"/>
            <a:r>
              <a:rPr lang="en-NZ" sz="1800" dirty="0" smtClean="0"/>
              <a:t>15 minutes from central Wellington</a:t>
            </a:r>
          </a:p>
          <a:p>
            <a:pPr lvl="1"/>
            <a:r>
              <a:rPr lang="en-NZ" sz="1800" dirty="0" smtClean="0"/>
              <a:t>Good shopping</a:t>
            </a:r>
            <a:endParaRPr lang="en-NZ" sz="1800" dirty="0"/>
          </a:p>
          <a:p>
            <a:r>
              <a:rPr lang="en-NZ" dirty="0" err="1" smtClean="0"/>
              <a:t>Wairarapa</a:t>
            </a:r>
            <a:endParaRPr lang="en-NZ" dirty="0" smtClean="0"/>
          </a:p>
          <a:p>
            <a:pPr lvl="1"/>
            <a:r>
              <a:rPr lang="en-NZ" sz="1800" dirty="0" smtClean="0"/>
              <a:t>Heart of the wine region</a:t>
            </a:r>
          </a:p>
          <a:p>
            <a:pPr lvl="1"/>
            <a:r>
              <a:rPr lang="en-NZ" sz="1800" dirty="0" smtClean="0"/>
              <a:t>Vineyard cafes</a:t>
            </a:r>
          </a:p>
          <a:p>
            <a:pPr lvl="1"/>
            <a:r>
              <a:rPr lang="en-NZ" sz="1800" dirty="0" smtClean="0"/>
              <a:t>Olive groves</a:t>
            </a:r>
          </a:p>
          <a:p>
            <a:pPr lvl="1"/>
            <a:r>
              <a:rPr lang="en-NZ" sz="1800" dirty="0" smtClean="0"/>
              <a:t>Cycling </a:t>
            </a:r>
          </a:p>
          <a:p>
            <a:pPr lvl="1"/>
            <a:r>
              <a:rPr lang="en-NZ" sz="1800" dirty="0" smtClean="0"/>
              <a:t>Small towns full of character</a:t>
            </a:r>
          </a:p>
          <a:p>
            <a:pPr lvl="1"/>
            <a:r>
              <a:rPr lang="en-NZ" sz="1800" dirty="0" smtClean="0"/>
              <a:t>Dark sky region – see the best star constellations</a:t>
            </a:r>
            <a:endParaRPr lang="en-NZ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25"/>
            <a:ext cx="12192000" cy="12967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77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400" b="1" dirty="0" smtClean="0"/>
              <a:t>Why work in Wellington</a:t>
            </a:r>
            <a:endParaRPr lang="en-NZ" sz="44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2499"/>
          <a:stretch>
            <a:fillRect/>
          </a:stretch>
        </p:blipFill>
        <p:spPr>
          <a:xfrm>
            <a:off x="5286375" y="1054100"/>
            <a:ext cx="6172200" cy="54215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Opportunity to work in 4 different busy dynamic hospitals</a:t>
            </a:r>
          </a:p>
          <a:p>
            <a:r>
              <a:rPr lang="en-NZ" dirty="0" smtClean="0"/>
              <a:t>National Plastics centre in the Hutt</a:t>
            </a:r>
          </a:p>
          <a:p>
            <a:r>
              <a:rPr lang="en-NZ" dirty="0" smtClean="0"/>
              <a:t>Robust medical supervision</a:t>
            </a:r>
          </a:p>
          <a:p>
            <a:r>
              <a:rPr lang="en-NZ" dirty="0" smtClean="0"/>
              <a:t>Sim suite</a:t>
            </a:r>
          </a:p>
          <a:p>
            <a:r>
              <a:rPr lang="en-NZ" dirty="0" smtClean="0"/>
              <a:t>Well structured and planned post-graduate training for PGY1 House Officers</a:t>
            </a:r>
          </a:p>
          <a:p>
            <a:r>
              <a:rPr lang="en-NZ" dirty="0" smtClean="0"/>
              <a:t>Ability to complete your entire training in the region</a:t>
            </a:r>
          </a:p>
          <a:p>
            <a:r>
              <a:rPr lang="en-NZ" dirty="0" smtClean="0"/>
              <a:t>Medical library associated with the Otago campus</a:t>
            </a:r>
          </a:p>
          <a:p>
            <a:r>
              <a:rPr lang="en-NZ" dirty="0" smtClean="0"/>
              <a:t>Electronic tools to improve workflow and communication -  </a:t>
            </a:r>
            <a:r>
              <a:rPr lang="en-NZ" dirty="0" err="1" smtClean="0"/>
              <a:t>MedApp</a:t>
            </a: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3" b="23461"/>
          <a:stretch/>
        </p:blipFill>
        <p:spPr bwMode="auto">
          <a:xfrm>
            <a:off x="5286288" y="995362"/>
            <a:ext cx="6172200" cy="2728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86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4400" b="1" dirty="0" smtClean="0"/>
              <a:t>CCDHB &amp; Hutt Valley RMO Unit – what we offer</a:t>
            </a:r>
            <a:endParaRPr lang="en-NZ" sz="44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r="75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RMO recruitment for the region</a:t>
            </a:r>
          </a:p>
          <a:p>
            <a:r>
              <a:rPr lang="en-NZ" dirty="0" smtClean="0"/>
              <a:t>We employ over 600 RMO’s across the region every year</a:t>
            </a:r>
          </a:p>
          <a:p>
            <a:r>
              <a:rPr lang="en-NZ" dirty="0" smtClean="0"/>
              <a:t>Manage the ACE programme and selection of PGY1 RMO’s for the 3DHB region</a:t>
            </a:r>
          </a:p>
          <a:p>
            <a:r>
              <a:rPr lang="en-NZ" dirty="0" smtClean="0"/>
              <a:t>Allocates the House Officers into their roles throughout their training</a:t>
            </a:r>
          </a:p>
          <a:p>
            <a:r>
              <a:rPr lang="en-NZ" dirty="0" smtClean="0"/>
              <a:t>Orientation is undertaken by each RMO unit at each hospital</a:t>
            </a:r>
          </a:p>
          <a:p>
            <a:r>
              <a:rPr lang="en-NZ" dirty="0" smtClean="0"/>
              <a:t>Rostering –House officers and registrars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500" dirty="0" smtClean="0"/>
              <a:t>Medicine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500" dirty="0" smtClean="0"/>
              <a:t>Surgery </a:t>
            </a:r>
          </a:p>
          <a:p>
            <a:r>
              <a:rPr lang="en-NZ" dirty="0" smtClean="0"/>
              <a:t>Manage leave and relief pools</a:t>
            </a:r>
          </a:p>
          <a:p>
            <a:r>
              <a:rPr lang="en-NZ" dirty="0" smtClean="0"/>
              <a:t>Teaching programmes</a:t>
            </a:r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16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NZ" b="1" dirty="0" smtClean="0"/>
              <a:t>Run options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0532"/>
            <a:ext cx="5181600" cy="50464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NZ" sz="9600" dirty="0" smtClean="0"/>
              <a:t>First year</a:t>
            </a:r>
          </a:p>
          <a:p>
            <a:r>
              <a:rPr lang="en-NZ" sz="3600" dirty="0" smtClean="0"/>
              <a:t>Cardiology</a:t>
            </a:r>
            <a:endParaRPr lang="en-NZ" sz="3600" dirty="0"/>
          </a:p>
          <a:p>
            <a:pPr lvl="0"/>
            <a:r>
              <a:rPr lang="en-NZ" sz="3600" dirty="0" smtClean="0"/>
              <a:t>Cardiothoracic</a:t>
            </a:r>
          </a:p>
          <a:p>
            <a:pPr lvl="0"/>
            <a:r>
              <a:rPr lang="en-NZ" sz="3600" dirty="0"/>
              <a:t>Community Based attachments –Community Geriatrics, </a:t>
            </a:r>
            <a:r>
              <a:rPr lang="en-NZ" sz="3600" dirty="0" smtClean="0"/>
              <a:t>Addictions</a:t>
            </a:r>
          </a:p>
          <a:p>
            <a:pPr lvl="0"/>
            <a:r>
              <a:rPr lang="en-NZ" sz="3600" dirty="0" smtClean="0"/>
              <a:t>ENT</a:t>
            </a:r>
          </a:p>
          <a:p>
            <a:pPr lvl="0"/>
            <a:r>
              <a:rPr lang="en-NZ" sz="3600" dirty="0" smtClean="0"/>
              <a:t>Gastroenterology</a:t>
            </a:r>
            <a:endParaRPr lang="en-NZ" sz="3600" dirty="0"/>
          </a:p>
          <a:p>
            <a:pPr lvl="0"/>
            <a:r>
              <a:rPr lang="en-NZ" sz="3600" dirty="0"/>
              <a:t>Medicine</a:t>
            </a:r>
          </a:p>
          <a:p>
            <a:pPr lvl="0"/>
            <a:r>
              <a:rPr lang="en-NZ" sz="3600" dirty="0" smtClean="0"/>
              <a:t>Neurosurgery</a:t>
            </a:r>
            <a:endParaRPr lang="en-NZ" sz="3600" dirty="0"/>
          </a:p>
          <a:p>
            <a:pPr lvl="0"/>
            <a:r>
              <a:rPr lang="en-NZ" sz="3600" dirty="0"/>
              <a:t>O &amp; G</a:t>
            </a:r>
          </a:p>
          <a:p>
            <a:pPr lvl="0"/>
            <a:r>
              <a:rPr lang="en-NZ" sz="3600" dirty="0" smtClean="0"/>
              <a:t>Orthopaedics</a:t>
            </a:r>
          </a:p>
          <a:p>
            <a:pPr lvl="0"/>
            <a:r>
              <a:rPr lang="en-NZ" sz="3600" dirty="0" smtClean="0"/>
              <a:t>Plastics</a:t>
            </a:r>
            <a:endParaRPr lang="en-NZ" sz="3600" dirty="0"/>
          </a:p>
          <a:p>
            <a:pPr lvl="0"/>
            <a:r>
              <a:rPr lang="en-NZ" sz="3600" dirty="0" smtClean="0"/>
              <a:t>Psychiatry</a:t>
            </a:r>
          </a:p>
          <a:p>
            <a:pPr lvl="0"/>
            <a:r>
              <a:rPr lang="en-NZ" sz="3600" dirty="0" smtClean="0"/>
              <a:t>Rehabilitation</a:t>
            </a:r>
            <a:endParaRPr lang="en-NZ" sz="3600" dirty="0"/>
          </a:p>
          <a:p>
            <a:pPr lvl="0"/>
            <a:r>
              <a:rPr lang="en-NZ" sz="3600" dirty="0"/>
              <a:t>Renal</a:t>
            </a:r>
          </a:p>
          <a:p>
            <a:pPr lvl="0"/>
            <a:r>
              <a:rPr lang="en-NZ" sz="3600" dirty="0" smtClean="0"/>
              <a:t>Respiratory</a:t>
            </a:r>
          </a:p>
          <a:p>
            <a:pPr lvl="0"/>
            <a:r>
              <a:rPr lang="en-NZ" sz="3600" dirty="0" smtClean="0"/>
              <a:t>Stroke / rehab</a:t>
            </a:r>
            <a:endParaRPr lang="en-NZ" sz="3600" dirty="0"/>
          </a:p>
          <a:p>
            <a:pPr lvl="0"/>
            <a:r>
              <a:rPr lang="en-NZ" sz="3600" dirty="0"/>
              <a:t>Surgery – Upper GI/HPB and Gen /Colorectal</a:t>
            </a:r>
          </a:p>
          <a:p>
            <a:pPr lvl="0"/>
            <a:r>
              <a:rPr lang="en-NZ" sz="3600" dirty="0"/>
              <a:t>Urology</a:t>
            </a:r>
          </a:p>
          <a:p>
            <a:pPr lvl="0"/>
            <a:r>
              <a:rPr lang="en-NZ" sz="3600" dirty="0"/>
              <a:t>Vascular </a:t>
            </a:r>
            <a:r>
              <a:rPr lang="en-NZ" sz="3600" dirty="0" smtClean="0"/>
              <a:t>Surgery</a:t>
            </a:r>
            <a:endParaRPr lang="en-NZ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30531"/>
            <a:ext cx="5181600" cy="55362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NZ" sz="9600" dirty="0" smtClean="0"/>
              <a:t>Second year</a:t>
            </a:r>
          </a:p>
          <a:p>
            <a:pPr lvl="0"/>
            <a:r>
              <a:rPr lang="en-GB" sz="3600" dirty="0"/>
              <a:t>Anaesthetics</a:t>
            </a:r>
            <a:endParaRPr lang="en-NZ" sz="3600" dirty="0"/>
          </a:p>
          <a:p>
            <a:pPr lvl="0"/>
            <a:r>
              <a:rPr lang="en-GB" sz="3600" dirty="0" smtClean="0"/>
              <a:t>Cardiology</a:t>
            </a:r>
            <a:endParaRPr lang="en-NZ" sz="3600" dirty="0"/>
          </a:p>
          <a:p>
            <a:pPr lvl="0"/>
            <a:r>
              <a:rPr lang="en-GB" sz="3600" dirty="0" smtClean="0"/>
              <a:t>Cardiothoracic</a:t>
            </a:r>
          </a:p>
          <a:p>
            <a:pPr lvl="0"/>
            <a:r>
              <a:rPr lang="en-GB" sz="3600" dirty="0" smtClean="0"/>
              <a:t>Community Based attachments –Hospice; Addictions; Community Geriatrics, Older Persons rehab</a:t>
            </a:r>
            <a:endParaRPr lang="en-NZ" sz="3600" dirty="0" smtClean="0"/>
          </a:p>
          <a:p>
            <a:pPr lvl="0"/>
            <a:r>
              <a:rPr lang="en-GB" sz="3600" dirty="0" smtClean="0"/>
              <a:t>ED</a:t>
            </a:r>
            <a:endParaRPr lang="en-NZ" sz="3600" dirty="0"/>
          </a:p>
          <a:p>
            <a:pPr lvl="0"/>
            <a:r>
              <a:rPr lang="en-GB" sz="3600" dirty="0"/>
              <a:t>ENT</a:t>
            </a:r>
            <a:endParaRPr lang="en-NZ" sz="3600" dirty="0"/>
          </a:p>
          <a:p>
            <a:pPr lvl="0"/>
            <a:r>
              <a:rPr lang="en-GB" sz="3600" dirty="0"/>
              <a:t>Gastroenterology</a:t>
            </a:r>
            <a:endParaRPr lang="en-NZ" sz="3600" dirty="0"/>
          </a:p>
          <a:p>
            <a:pPr lvl="0"/>
            <a:r>
              <a:rPr lang="en-GB" sz="3600" dirty="0"/>
              <a:t>Haematology</a:t>
            </a:r>
            <a:endParaRPr lang="en-NZ" sz="3600" dirty="0"/>
          </a:p>
          <a:p>
            <a:pPr lvl="0"/>
            <a:r>
              <a:rPr lang="en-GB" sz="3600" dirty="0"/>
              <a:t>Medicine</a:t>
            </a:r>
            <a:endParaRPr lang="en-NZ" sz="3600" dirty="0"/>
          </a:p>
          <a:p>
            <a:pPr lvl="0"/>
            <a:r>
              <a:rPr lang="en-GB" sz="3600" dirty="0"/>
              <a:t>Neurology</a:t>
            </a:r>
            <a:endParaRPr lang="en-NZ" sz="3600" dirty="0"/>
          </a:p>
          <a:p>
            <a:pPr lvl="0"/>
            <a:r>
              <a:rPr lang="en-GB" sz="3600" dirty="0"/>
              <a:t>Neurosurgery</a:t>
            </a:r>
            <a:endParaRPr lang="en-NZ" sz="3600" dirty="0"/>
          </a:p>
          <a:p>
            <a:pPr lvl="0"/>
            <a:r>
              <a:rPr lang="en-GB" sz="3600" dirty="0"/>
              <a:t>Oncology</a:t>
            </a:r>
            <a:endParaRPr lang="en-NZ" sz="3600" dirty="0"/>
          </a:p>
          <a:p>
            <a:pPr lvl="0"/>
            <a:r>
              <a:rPr lang="en-GB" sz="3600" dirty="0"/>
              <a:t>O &amp; G</a:t>
            </a:r>
            <a:endParaRPr lang="en-NZ" sz="3600" dirty="0"/>
          </a:p>
          <a:p>
            <a:pPr lvl="0"/>
            <a:r>
              <a:rPr lang="en-GB" sz="3600" dirty="0"/>
              <a:t>Orthopaedics</a:t>
            </a:r>
            <a:endParaRPr lang="en-NZ" sz="3600" dirty="0"/>
          </a:p>
          <a:p>
            <a:pPr lvl="0"/>
            <a:r>
              <a:rPr lang="en-GB" sz="3600" dirty="0" smtClean="0"/>
              <a:t>Paediatrics</a:t>
            </a:r>
          </a:p>
          <a:p>
            <a:pPr lvl="0"/>
            <a:r>
              <a:rPr lang="en-GB" sz="3600" dirty="0" smtClean="0"/>
              <a:t>Plastics</a:t>
            </a:r>
            <a:endParaRPr lang="en-NZ" sz="3600" dirty="0"/>
          </a:p>
          <a:p>
            <a:pPr lvl="0"/>
            <a:r>
              <a:rPr lang="en-GB" sz="3600" dirty="0" smtClean="0"/>
              <a:t>Psychiatry</a:t>
            </a:r>
          </a:p>
          <a:p>
            <a:pPr lvl="0"/>
            <a:r>
              <a:rPr lang="en-GB" sz="3600" dirty="0" smtClean="0"/>
              <a:t>Public Health</a:t>
            </a:r>
          </a:p>
          <a:p>
            <a:pPr lvl="0"/>
            <a:r>
              <a:rPr lang="en-GB" sz="3600" dirty="0" smtClean="0"/>
              <a:t>Rheumatology</a:t>
            </a:r>
            <a:endParaRPr lang="en-NZ" sz="3600" dirty="0"/>
          </a:p>
          <a:p>
            <a:pPr lvl="0"/>
            <a:r>
              <a:rPr lang="en-GB" sz="3600" dirty="0"/>
              <a:t>Surgery</a:t>
            </a:r>
            <a:endParaRPr lang="en-NZ" sz="3600" dirty="0"/>
          </a:p>
          <a:p>
            <a:pPr lvl="0"/>
            <a:r>
              <a:rPr lang="en-GB" sz="3600" dirty="0"/>
              <a:t>Urology</a:t>
            </a:r>
            <a:endParaRPr lang="en-NZ" sz="3600" dirty="0"/>
          </a:p>
          <a:p>
            <a:pPr lvl="0"/>
            <a:r>
              <a:rPr lang="en-GB" sz="3600" dirty="0"/>
              <a:t>Vascular Surgery</a:t>
            </a:r>
            <a:endParaRPr lang="en-NZ" sz="3600" dirty="0"/>
          </a:p>
          <a:p>
            <a:endParaRPr lang="en-NZ" dirty="0"/>
          </a:p>
          <a:p>
            <a:endParaRPr lang="en-NZ" sz="1800" dirty="0" smtClean="0"/>
          </a:p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77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Weekly Teaching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414"/>
            <a:ext cx="10515600" cy="497932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NZ" dirty="0" smtClean="0"/>
              <a:t>Protected teaching time is provided weekly at all hospitals . If you are unable to attend teaching in person as you are working off site it is also available on zoom</a:t>
            </a:r>
          </a:p>
          <a:p>
            <a:pPr marL="0" indent="0">
              <a:buNone/>
            </a:pPr>
            <a:r>
              <a:rPr lang="en-NZ" sz="3100" b="1" dirty="0" smtClean="0"/>
              <a:t>Wellington and </a:t>
            </a:r>
            <a:r>
              <a:rPr lang="en-NZ" sz="3100" b="1" dirty="0" err="1" smtClean="0"/>
              <a:t>Kenepuru</a:t>
            </a:r>
            <a:r>
              <a:rPr lang="en-NZ" sz="3100" b="1" dirty="0" smtClean="0"/>
              <a:t> hospitals</a:t>
            </a:r>
            <a:r>
              <a:rPr lang="en-NZ" sz="3100" dirty="0" smtClean="0"/>
              <a:t>		Tuesday afternoons 12.00 – 2.00pm</a:t>
            </a:r>
          </a:p>
          <a:p>
            <a:pPr marL="0" indent="0">
              <a:buNone/>
            </a:pPr>
            <a:r>
              <a:rPr lang="en-NZ" sz="3100" b="1" dirty="0" smtClean="0"/>
              <a:t>Hutt</a:t>
            </a:r>
            <a:r>
              <a:rPr lang="en-NZ" sz="3100" dirty="0" smtClean="0"/>
              <a:t>				Tuesday 12.30 -  1.30pm and Friday 8.15am – 9.15am</a:t>
            </a:r>
          </a:p>
          <a:p>
            <a:pPr marL="0" indent="0">
              <a:buNone/>
            </a:pPr>
            <a:r>
              <a:rPr lang="en-NZ" sz="3100" b="1" dirty="0" err="1" smtClean="0"/>
              <a:t>Wairarapa</a:t>
            </a:r>
            <a:r>
              <a:rPr lang="en-NZ" sz="3100" dirty="0" smtClean="0"/>
              <a:t>				 Wednesday 12.00 – 1.00pm</a:t>
            </a:r>
          </a:p>
          <a:p>
            <a:r>
              <a:rPr lang="en-GB" dirty="0"/>
              <a:t>In addition to the formal weekly PGY1 and PGY2 teaching programmes, all attachments provide weekly specialty specific teaching that the interns attend, for example</a:t>
            </a:r>
            <a:r>
              <a:rPr lang="en-GB" dirty="0" smtClean="0"/>
              <a:t>:</a:t>
            </a:r>
            <a:endParaRPr lang="en-NZ" dirty="0"/>
          </a:p>
          <a:p>
            <a:r>
              <a:rPr lang="en-GB" b="1" dirty="0"/>
              <a:t>Wellington</a:t>
            </a:r>
            <a:endParaRPr lang="en-NZ" dirty="0"/>
          </a:p>
          <a:p>
            <a:r>
              <a:rPr lang="en-GB" dirty="0"/>
              <a:t>Emergency Department 	</a:t>
            </a:r>
            <a:r>
              <a:rPr lang="en-GB" dirty="0" smtClean="0"/>
              <a:t>	Thursday </a:t>
            </a:r>
            <a:r>
              <a:rPr lang="en-GB" dirty="0"/>
              <a:t>9-11am </a:t>
            </a:r>
            <a:endParaRPr lang="en-NZ" dirty="0"/>
          </a:p>
          <a:p>
            <a:r>
              <a:rPr lang="en-GB" dirty="0"/>
              <a:t>General Medicine		Monday 12:30-13:30pm and Thursday 12:30-13:30pm</a:t>
            </a:r>
            <a:endParaRPr lang="en-NZ" dirty="0"/>
          </a:p>
          <a:p>
            <a:r>
              <a:rPr lang="en-GB" dirty="0"/>
              <a:t>Respiratory 			Tuesday 11am-12pm</a:t>
            </a:r>
            <a:endParaRPr lang="en-NZ" dirty="0"/>
          </a:p>
          <a:p>
            <a:r>
              <a:rPr lang="en-GB" dirty="0"/>
              <a:t>Cardiology			Tuesday 12:30-13:30pm</a:t>
            </a:r>
            <a:endParaRPr lang="en-NZ" dirty="0"/>
          </a:p>
          <a:p>
            <a:r>
              <a:rPr lang="en-GB" dirty="0"/>
              <a:t>Ear Nose and Throat		Friday afternoon</a:t>
            </a:r>
            <a:endParaRPr lang="en-NZ" dirty="0"/>
          </a:p>
          <a:p>
            <a:r>
              <a:rPr lang="en-GB" dirty="0"/>
              <a:t>Vascular Surgery		Tuesday morning</a:t>
            </a:r>
            <a:endParaRPr lang="en-NZ" dirty="0"/>
          </a:p>
          <a:p>
            <a:r>
              <a:rPr lang="en-GB" dirty="0"/>
              <a:t>General Surgery		</a:t>
            </a:r>
            <a:r>
              <a:rPr lang="en-GB" dirty="0" smtClean="0"/>
              <a:t>Friday </a:t>
            </a:r>
            <a:r>
              <a:rPr lang="en-GB" dirty="0"/>
              <a:t>morning</a:t>
            </a:r>
            <a:endParaRPr lang="en-NZ" dirty="0"/>
          </a:p>
          <a:p>
            <a:r>
              <a:rPr lang="en-GB" dirty="0"/>
              <a:t>Haematology			Journal club Tuesday 10:30am, Teaching Friday 12:30pm</a:t>
            </a:r>
            <a:endParaRPr lang="en-NZ" dirty="0"/>
          </a:p>
          <a:p>
            <a:r>
              <a:rPr lang="en-GB" dirty="0"/>
              <a:t>Oncology			Friday 8am</a:t>
            </a:r>
            <a:endParaRPr lang="en-NZ" dirty="0"/>
          </a:p>
          <a:p>
            <a:r>
              <a:rPr lang="en-GB" dirty="0"/>
              <a:t>Neurology			Friday 9:30pm</a:t>
            </a:r>
            <a:endParaRPr lang="en-NZ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NZ" dirty="0"/>
          </a:p>
          <a:p>
            <a:pPr marL="0" indent="0">
              <a:buNone/>
            </a:pPr>
            <a:r>
              <a:rPr lang="en-GB" dirty="0"/>
              <a:t>Capital and Coast DHB provide and extensive list of additional work based teaching and training that is available to all DHB employees through the “</a:t>
            </a:r>
            <a:r>
              <a:rPr lang="en-GB" dirty="0" err="1"/>
              <a:t>ConnectMe</a:t>
            </a:r>
            <a:r>
              <a:rPr lang="en-GB" dirty="0"/>
              <a:t>” application.  This includes, but is not limited to:</a:t>
            </a:r>
            <a:endParaRPr lang="en-NZ" dirty="0"/>
          </a:p>
          <a:p>
            <a:pPr lvl="0"/>
            <a:r>
              <a:rPr lang="en-NZ" dirty="0" err="1"/>
              <a:t>Tikanga</a:t>
            </a:r>
            <a:r>
              <a:rPr lang="en-NZ" dirty="0"/>
              <a:t> Māori </a:t>
            </a:r>
          </a:p>
          <a:p>
            <a:pPr lvl="0"/>
            <a:r>
              <a:rPr lang="en-NZ" dirty="0"/>
              <a:t>Open communication</a:t>
            </a:r>
          </a:p>
          <a:p>
            <a:pPr lvl="0"/>
            <a:r>
              <a:rPr lang="en-NZ" dirty="0"/>
              <a:t>Understanding bias in health care</a:t>
            </a:r>
          </a:p>
          <a:p>
            <a:pPr marL="0" indent="0">
              <a:buNone/>
            </a:pPr>
            <a:endParaRPr lang="en-NZ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54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Day in the life of a PGY 1</a:t>
            </a:r>
            <a:endParaRPr lang="en-NZ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374"/>
            <a:ext cx="5181600" cy="345784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FF84-67A7-40D1-BCCE-047AB1D9489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7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891</Words>
  <Application>Microsoft Office PowerPoint</Application>
  <PresentationFormat>Widescreen</PresentationFormat>
  <Paragraphs>204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Welcome to the Wellington Region </vt:lpstr>
      <vt:lpstr>Contents</vt:lpstr>
      <vt:lpstr>Introduction to the Panel</vt:lpstr>
      <vt:lpstr>Wellington region – fast facts</vt:lpstr>
      <vt:lpstr>Why work in Wellington</vt:lpstr>
      <vt:lpstr>CCDHB &amp; Hutt Valley RMO Unit – what we offer</vt:lpstr>
      <vt:lpstr>Run options</vt:lpstr>
      <vt:lpstr>Weekly Teaching</vt:lpstr>
      <vt:lpstr>Day in the life of a PGY 1</vt:lpstr>
      <vt:lpstr>Application Process</vt:lpstr>
      <vt:lpstr>Selection Criteria</vt:lpstr>
      <vt:lpstr>Recruitment Process</vt:lpstr>
      <vt:lpstr>Summary</vt:lpstr>
    </vt:vector>
  </TitlesOfParts>
  <Company>3DHB ICT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Wellington Region</dc:title>
  <dc:creator>Susan Andrews [CCDHB]</dc:creator>
  <cp:lastModifiedBy>Sid Kadukuntla [CCDHB]</cp:lastModifiedBy>
  <cp:revision>18</cp:revision>
  <cp:lastPrinted>2022-04-26T03:58:13Z</cp:lastPrinted>
  <dcterms:created xsi:type="dcterms:W3CDTF">2022-04-25T22:51:16Z</dcterms:created>
  <dcterms:modified xsi:type="dcterms:W3CDTF">2024-04-25T20:53:30Z</dcterms:modified>
</cp:coreProperties>
</file>